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65" r:id="rId7"/>
    <p:sldId id="258" r:id="rId8"/>
    <p:sldId id="259" r:id="rId9"/>
    <p:sldId id="260" r:id="rId10"/>
    <p:sldId id="266" r:id="rId11"/>
    <p:sldId id="261" r:id="rId12"/>
    <p:sldId id="262" r:id="rId13"/>
    <p:sldId id="263" r:id="rId14"/>
    <p:sldId id="264" r:id="rId15"/>
    <p:sldId id="267" r:id="rId16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EBCAFC3-4929-424F-B47E-5B4DE89365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5A0B199-7033-4766-8990-08D968B938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6A0AB-5DD6-4038-9BB3-CD5D47F7BA79}" type="datetime1">
              <a:rPr lang="pl-PL" smtClean="0"/>
              <a:t>24.03.2020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D442397-1049-48D3-A192-1BF6F30354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453E573-3E6F-4DD8-99E0-CD64338B1B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1398-F792-4F70-8B5C-C2869CDA2F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3553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55E52-8598-4B16-B6EE-E25A30143522}" type="datetime1">
              <a:rPr lang="pl-PL" smtClean="0"/>
              <a:pPr/>
              <a:t>24.03.2020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0B44B-DEA5-4EDC-8C42-D69DEF7AE8E9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4871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0B44B-DEA5-4EDC-8C42-D69DEF7AE8E9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306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az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a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Prostokąt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Dowolny kształt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Dowolny kształt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Prostokąt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Dowolny kształt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Dowolny kształt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Dowolny kształt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Dowolny kształt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Dowolny kształt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Dowolny kształt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Dowolny kształt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Dowolny kształt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Dowolny kształt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Dowolny kształt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Dowolny kształt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Dowolny kształt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Dowolny kształt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Dowolny kształt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Dowolny kształt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Dowolny kształt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Dowolny kształt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Dowolny kształt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Dowolny kształt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Dowolny kształt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Dowolny kształt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Dowolny kształt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Dowolny kształt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Dowolny kształt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Prostokąt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Dowolny kształt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Dowolny kształt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Dowolny kształt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Dowolny kształt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Dowolny kształt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Dowolny kształt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Dowolny kształt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Dowolny kształt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Dowolny kształt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Dowolny kształt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Dowolny kształt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Prostokąt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Dowolny kształt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Dowolny kształt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Dowolny kształt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Dowolny kształt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Dowolny kształt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Dowolny kształt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Dowolny kształt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Dowolny kształt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Dowolny kształt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Dowolny kształt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Dowolny kształt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Dowolny kształt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Dowolny kształt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6174C2C4-4EDE-495B-9C4A-F062E4732C61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zny 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32376-67DD-417D-8D95-EE5FCBE185E7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CE7FC2-A6AF-4CE4-A7C2-DC4958D92CDA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2" name="Tekst — symbol zastępczy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600D13-9ACC-4ACE-9829-D5DD65517FA6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60" name="Pole tekstowe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l-PL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Pole tekstowe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l-PL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9A35C1-44DD-4A98-9ECA-C1F4AE2590BF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7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8" name="Tekst — symbol zastępczy 3"/>
          <p:cNvSpPr>
            <a:spLocks noGrp="1"/>
          </p:cNvSpPr>
          <p:nvPr>
            <p:ph type="body" sz="half" idx="15" hasCustomPrompt="1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9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10" name="Tekst — symbol zastępczy 3"/>
          <p:cNvSpPr>
            <a:spLocks noGrp="1"/>
          </p:cNvSpPr>
          <p:nvPr>
            <p:ph type="body" sz="half" idx="16" hasCustomPrompt="1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11" name="Tekst — symbol zastępczy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12" name="Tekst — symbol zastępczy 3"/>
          <p:cNvSpPr>
            <a:spLocks noGrp="1"/>
          </p:cNvSpPr>
          <p:nvPr>
            <p:ph type="body" sz="half" idx="17" hasCustomPrompt="1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2B62BF-A40C-4271-A776-5FBF987B41A2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1"/>
          <p:cNvSpPr>
            <a:spLocks noGrp="1"/>
          </p:cNvSpPr>
          <p:nvPr>
            <p:ph type="title" hasCustomPrompt="1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9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20" name="Obraz — symbol zastępczy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pl-PL" noProof="0"/>
              <a:t>Kliknij ikonę, aby dodać obraz</a:t>
            </a:r>
          </a:p>
        </p:txBody>
      </p:sp>
      <p:sp>
        <p:nvSpPr>
          <p:cNvPr id="21" name="Tekst — symbol zastępczy 3"/>
          <p:cNvSpPr>
            <a:spLocks noGrp="1"/>
          </p:cNvSpPr>
          <p:nvPr>
            <p:ph type="body" sz="half" idx="18" hasCustomPrompt="1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22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23" name="Obraz — symbol zastępczy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pl-PL" noProof="0"/>
              <a:t>Kliknij ikonę, aby dodać obraz</a:t>
            </a:r>
          </a:p>
        </p:txBody>
      </p:sp>
      <p:sp>
        <p:nvSpPr>
          <p:cNvPr id="24" name="Tekst — symbol zastępczy 3"/>
          <p:cNvSpPr>
            <a:spLocks noGrp="1"/>
          </p:cNvSpPr>
          <p:nvPr>
            <p:ph type="body" sz="half" idx="19" hasCustomPrompt="1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25" name="Tekst — symbol zastępczy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26" name="Obraz — symbol zastępczy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pl-PL" noProof="0"/>
              <a:t>Kliknij ikonę, aby dodać obraz</a:t>
            </a:r>
          </a:p>
        </p:txBody>
      </p:sp>
      <p:sp>
        <p:nvSpPr>
          <p:cNvPr id="27" name="Tekst — symbol zastępczy 3"/>
          <p:cNvSpPr>
            <a:spLocks noGrp="1"/>
          </p:cNvSpPr>
          <p:nvPr>
            <p:ph type="body" sz="half" idx="20" hasCustomPrompt="1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D19862-3407-44BE-A61B-83EF2A6F883D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F5EE8C-6160-415A-B43E-B0FCDF96D3E9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F4C6F3-F5CA-40CA-B052-00E50706C7DA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2CE165-BA89-4EE9-BF6D-7A5B77394261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396CD1-D960-416D-B0D1-96E2B3921C59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8F8136-E2C2-47B7-8DD1-C71960A7354E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95DBDB-30ED-475D-A5FF-36273327B1AC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F7337C-7BE7-4E28-80C5-342CF7F29056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77B148-C203-4F1A-A0EA-1043C27E32F5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2628B6-AEC3-4EED-9134-0B71728D0C12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151307-EF3D-425C-8A9C-8A213646BA1D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upa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Prostokąt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Dowolny kształt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Dowolny kształt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Dowolny kształt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Dowolny kształt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Dowolny kształt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Dowolny kształt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Dowolny kształt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Dowolny kształt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Dowolny kształt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Dowolny kształt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ia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Dowolny kształt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Dowolny kształt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Dowolny kształt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Dowolny kształt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Prostokąt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Dowolny kształt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Dowolny kształt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Dowolny kształt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Dowolny kształt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Dowolny kształt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Dowolny kształt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Dowolny kształt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Dowolny kształt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Dowolny kształt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Dowolny kształt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upa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Dowolny kształt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Dowolny kształt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Dowolny kształt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Dowolny kształt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Dowolny kształt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Dowolny kształt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Dowolny kształt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Dowolny kształt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Dowolny kształt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Prostokąt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pl-PL" noProof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C2B0A9B-4656-46D1-BA9E-8E31531E52F2}" type="datetime1">
              <a:rPr lang="pl-PL" noProof="0" smtClean="0"/>
              <a:t>24.03.2020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Prostokąt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/>
            </a:p>
          </p:txBody>
        </p:sp>
        <p:pic>
          <p:nvPicPr>
            <p:cNvPr id="12" name="Obraz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 xmlns:a16="http://schemas.microsoft.com/office/drawing/2014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Obraz 4" descr="Żarówka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Prostokąt z rogami zaokrąglonymi po przekątnej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/>
            </a:p>
          </p:txBody>
        </p:sp>
        <p:grpSp>
          <p:nvGrpSpPr>
            <p:cNvPr id="16" name="Grupa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Dowolny kształt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8" name="Dowolny kształt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9" name="Dowolny kształt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" name="Dowolny kształt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" name="Dowolny kształt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" name="Dowolny kształt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3" name="Dowolny kształt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4" name="Dowolny kształt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5" name="Dowolny kształt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6" name="Prostokąt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7" name="Dowolny kształt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8" name="Dowolny kształt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9" name="Dowolny kształt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0" name="Dowolny kształt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1" name="Dowolny kształt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2" name="Dowolny kształt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3" name="Dowolny kształt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4" name="Dowolny kształt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5" name="Dowolny kształt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36" name="Prostokąt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rtlCol="0" anchor="ctr">
            <a:normAutofit fontScale="90000"/>
          </a:bodyPr>
          <a:lstStyle/>
          <a:p>
            <a:pPr algn="ctr" rtl="0"/>
            <a:r>
              <a:rPr lang="pl-PL" dirty="0"/>
              <a:t>Produkcja energii</a:t>
            </a:r>
            <a:br>
              <a:rPr lang="pl-PL" dirty="0"/>
            </a:br>
            <a:r>
              <a:rPr lang="pl-PL" dirty="0"/>
              <a:t>w Europie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 rtlCol="0">
            <a:normAutofit/>
          </a:bodyPr>
          <a:lstStyle/>
          <a:p>
            <a:pPr algn="ctr" rtl="0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9F2E8E-D891-46C6-AE3D-BDC315D2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rawa, zewnętrzne, zielony, siedzi&#10;&#10;Opis wygenerowany automatycznie">
            <a:extLst>
              <a:ext uri="{FF2B5EF4-FFF2-40B4-BE49-F238E27FC236}">
                <a16:creationId xmlns:a16="http://schemas.microsoft.com/office/drawing/2014/main" id="{DE929E00-02A9-4463-B0F2-55DFF8FD0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542925"/>
            <a:ext cx="10048876" cy="5696557"/>
          </a:xfrm>
        </p:spPr>
      </p:pic>
    </p:spTree>
    <p:extLst>
      <p:ext uri="{BB962C8B-B14F-4D97-AF65-F5344CB8AC3E}">
        <p14:creationId xmlns:p14="http://schemas.microsoft.com/office/powerpoint/2010/main" val="12924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F8EEDB-40DA-4BC4-817F-F5C7E10B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ekst, mapa&#10;&#10;Opis wygenerowany automatycznie">
            <a:extLst>
              <a:ext uri="{FF2B5EF4-FFF2-40B4-BE49-F238E27FC236}">
                <a16:creationId xmlns:a16="http://schemas.microsoft.com/office/drawing/2014/main" id="{B8DE896B-B0CC-46BD-BD59-797524D27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799" y="618517"/>
            <a:ext cx="8296275" cy="5429857"/>
          </a:xfrm>
        </p:spPr>
      </p:pic>
    </p:spTree>
    <p:extLst>
      <p:ext uri="{BB962C8B-B14F-4D97-AF65-F5344CB8AC3E}">
        <p14:creationId xmlns:p14="http://schemas.microsoft.com/office/powerpoint/2010/main" val="2220530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7D1CC5-689D-439D-A7E3-D1A3EBA2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4CD359-C64B-4E2E-9096-2D97B6E37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Zadanie ( podręcznik) nr 1  i  3 str. 117</a:t>
            </a:r>
          </a:p>
          <a:p>
            <a:endParaRPr lang="pl-PL" dirty="0"/>
          </a:p>
          <a:p>
            <a:r>
              <a:rPr lang="pl-PL"/>
              <a:t> mgr Barbara </a:t>
            </a:r>
            <a:r>
              <a:rPr lang="pl-PL" dirty="0"/>
              <a:t>Legutko</a:t>
            </a:r>
          </a:p>
        </p:txBody>
      </p:sp>
    </p:spTree>
    <p:extLst>
      <p:ext uri="{BB962C8B-B14F-4D97-AF65-F5344CB8AC3E}">
        <p14:creationId xmlns:p14="http://schemas.microsoft.com/office/powerpoint/2010/main" val="1552129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142C59-265D-409E-8314-3BA646DA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83705" cy="22414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7E3F0F-22A7-49AA-9DC1-E38AD2A0A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492" y="842658"/>
            <a:ext cx="9707101" cy="5172683"/>
          </a:xfrm>
        </p:spPr>
        <p:txBody>
          <a:bodyPr>
            <a:normAutofit/>
          </a:bodyPr>
          <a:lstStyle/>
          <a:p>
            <a:pPr lvl="1" algn="just"/>
            <a:r>
              <a:rPr lang="pl-PL" dirty="0"/>
              <a:t>      Trudno w dzisiejszych czasach wyobrazić sobie życie bez użytkowania energii elektrycznej. Energia była, jest i będzie potrzebna ludziom w ich życiu. Jej postać, forma czy wykorzystanie może być różne, ale przede wszystkim potrzebujemy jej przy produkcji przemysłowej, transporcie, ogrzewaniu domów czy oświetleniu. Początkowo tej energii dostarczało nam środowisko w postaci zasobów naturalnych nieprzetworzonych paliw, jak np. drewna, węgla brunatnego, kamiennego, ropy naftowej czy gazu. Jednak ciągły wzrost zapotrzebowania na energię, kurczenie się zasobów kopalnianych oraz względy ekologiczne i ekonomiczne stawiają przed ludźmi nowe zadania i wyzwania w tej dziedzinie.</a:t>
            </a:r>
          </a:p>
          <a:p>
            <a:pPr lvl="1" algn="just"/>
            <a:r>
              <a:rPr lang="pl-PL" b="1" dirty="0"/>
              <a:t>Odnawialne źródło energii - j</a:t>
            </a:r>
            <a:r>
              <a:rPr lang="pl-PL" dirty="0"/>
              <a:t>est to źródło wykorzystujące w procesie przetwarzania energię słoneczną występującą w rozmaitych postaciach, w szczególności promieniowania słonecznego, energii wiatru, czy biomasy, a także energię kinetyczną płynącej wody i wewnętrzne ciepło Ziemi.</a:t>
            </a:r>
          </a:p>
        </p:txBody>
      </p:sp>
    </p:spTree>
    <p:extLst>
      <p:ext uri="{BB962C8B-B14F-4D97-AF65-F5344CB8AC3E}">
        <p14:creationId xmlns:p14="http://schemas.microsoft.com/office/powerpoint/2010/main" val="893971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73580D-D3B2-401E-95CE-FE7A72B8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57175"/>
            <a:ext cx="9905998" cy="1839913"/>
          </a:xfrm>
        </p:spPr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ekst, mapa, duży, komputer&#10;&#10;Opis wygenerowany automatycznie">
            <a:extLst>
              <a:ext uri="{FF2B5EF4-FFF2-40B4-BE49-F238E27FC236}">
                <a16:creationId xmlns:a16="http://schemas.microsoft.com/office/drawing/2014/main" id="{D852EB22-4FFA-4AB3-9DB2-61ED86EC7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8776" y="257175"/>
            <a:ext cx="8343900" cy="6343650"/>
          </a:xfrm>
        </p:spPr>
      </p:pic>
    </p:spTree>
    <p:extLst>
      <p:ext uri="{BB962C8B-B14F-4D97-AF65-F5344CB8AC3E}">
        <p14:creationId xmlns:p14="http://schemas.microsoft.com/office/powerpoint/2010/main" val="811797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3583D0-AAE0-4E5C-8764-EBF247EB5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001691" y="542925"/>
            <a:ext cx="45719" cy="75593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5" name="Symbol zastępczy zawartości 4" descr="Obraz zawierający zewnętrzne, plaża, surfing, budynek&#10;&#10;Opis wygenerowany automatycznie">
            <a:extLst>
              <a:ext uri="{FF2B5EF4-FFF2-40B4-BE49-F238E27FC236}">
                <a16:creationId xmlns:a16="http://schemas.microsoft.com/office/drawing/2014/main" id="{9E96126C-F469-45DF-A9DA-B61B7B328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475" y="400049"/>
            <a:ext cx="9532935" cy="6010275"/>
          </a:xfrm>
        </p:spPr>
      </p:pic>
    </p:spTree>
    <p:extLst>
      <p:ext uri="{BB962C8B-B14F-4D97-AF65-F5344CB8AC3E}">
        <p14:creationId xmlns:p14="http://schemas.microsoft.com/office/powerpoint/2010/main" val="417168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E552FE-BB9B-4A56-9D8E-CE336EED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fabryka, budynek, zewnętrzne, miasto&#10;&#10;Opis wygenerowany automatycznie">
            <a:extLst>
              <a:ext uri="{FF2B5EF4-FFF2-40B4-BE49-F238E27FC236}">
                <a16:creationId xmlns:a16="http://schemas.microsoft.com/office/drawing/2014/main" id="{D5D28E3B-4B4F-471D-8B46-03DDC27B5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425" y="552146"/>
            <a:ext cx="9120187" cy="5753707"/>
          </a:xfrm>
        </p:spPr>
      </p:pic>
    </p:spTree>
    <p:extLst>
      <p:ext uri="{BB962C8B-B14F-4D97-AF65-F5344CB8AC3E}">
        <p14:creationId xmlns:p14="http://schemas.microsoft.com/office/powerpoint/2010/main" val="217610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02B664-346D-4397-A6C2-7BBA38694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waza, kwiat, stół, zdjęcie&#10;&#10;Opis wygenerowany automatycznie">
            <a:extLst>
              <a:ext uri="{FF2B5EF4-FFF2-40B4-BE49-F238E27FC236}">
                <a16:creationId xmlns:a16="http://schemas.microsoft.com/office/drawing/2014/main" id="{34534C18-7A43-4CDC-96E2-F56ACA520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618517"/>
            <a:ext cx="9675811" cy="5810857"/>
          </a:xfrm>
        </p:spPr>
      </p:pic>
    </p:spTree>
    <p:extLst>
      <p:ext uri="{BB962C8B-B14F-4D97-AF65-F5344CB8AC3E}">
        <p14:creationId xmlns:p14="http://schemas.microsoft.com/office/powerpoint/2010/main" val="2093810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A36F3F-10AF-4930-B897-35E8283D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Struktura produkcji energii </a:t>
            </a:r>
            <a:br>
              <a:rPr lang="pl-PL" dirty="0"/>
            </a:br>
            <a:r>
              <a:rPr lang="pl-PL" dirty="0"/>
              <a:t>elektrycznej w Europie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BB6EF90-CCD1-4A0B-9C6A-3949B6A2D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0846" y="2017189"/>
            <a:ext cx="7077075" cy="3921971"/>
          </a:xfrm>
        </p:spPr>
      </p:pic>
    </p:spTree>
    <p:extLst>
      <p:ext uri="{BB962C8B-B14F-4D97-AF65-F5344CB8AC3E}">
        <p14:creationId xmlns:p14="http://schemas.microsoft.com/office/powerpoint/2010/main" val="2612018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B7B628-4F80-4001-AAD5-D8580C60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rawa, zewnętrzne, sport, gra&#10;&#10;Opis wygenerowany automatycznie">
            <a:extLst>
              <a:ext uri="{FF2B5EF4-FFF2-40B4-BE49-F238E27FC236}">
                <a16:creationId xmlns:a16="http://schemas.microsoft.com/office/drawing/2014/main" id="{05940F33-67AE-41E7-B752-7E7E61047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618518"/>
            <a:ext cx="9525000" cy="5620964"/>
          </a:xfrm>
        </p:spPr>
      </p:pic>
    </p:spTree>
    <p:extLst>
      <p:ext uri="{BB962C8B-B14F-4D97-AF65-F5344CB8AC3E}">
        <p14:creationId xmlns:p14="http://schemas.microsoft.com/office/powerpoint/2010/main" val="1742103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C7888D-8093-4DC4-B98B-350751D5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9FA1184-66EC-4444-89E6-62989C8AB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618518"/>
            <a:ext cx="10448925" cy="5620964"/>
          </a:xfrm>
        </p:spPr>
      </p:pic>
    </p:spTree>
    <p:extLst>
      <p:ext uri="{BB962C8B-B14F-4D97-AF65-F5344CB8AC3E}">
        <p14:creationId xmlns:p14="http://schemas.microsoft.com/office/powerpoint/2010/main" val="37634139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E9F5BB-97DB-4160-B47A-8FCEBC4F46E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35D4F14-B0CC-4BD5-A6F5-6EB7AE97AF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45AAC2-3D9B-47D1-B22C-F3D1B3D4DE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{7FAA8C84-EBE7-4A1F-BF45-14B2B0C02BB6}tf22898775</Template>
  <TotalTime>0</TotalTime>
  <Words>174</Words>
  <Application>Microsoft Office PowerPoint</Application>
  <PresentationFormat>Panoramiczny</PresentationFormat>
  <Paragraphs>8</Paragraphs>
  <Slides>12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Tw Cen MT</vt:lpstr>
      <vt:lpstr>Obwód</vt:lpstr>
      <vt:lpstr>Produkcja energii w Europie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Struktura produkcji energii  elektrycznej w Europie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2020-03-24T11:43:02Z</dcterms:created>
  <dcterms:modified xsi:type="dcterms:W3CDTF">2020-03-24T13:49:47Z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